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58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wmf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DOS attack Detection using reinforced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BAo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50307"/>
            <a:ext cx="9905998" cy="3124201"/>
          </a:xfrm>
        </p:spPr>
        <p:txBody>
          <a:bodyPr/>
          <a:lstStyle/>
          <a:p>
            <a:r>
              <a:rPr lang="en-US" dirty="0" smtClean="0"/>
              <a:t>Adaptive plateau detection algorithm.</a:t>
            </a:r>
          </a:p>
          <a:p>
            <a:r>
              <a:rPr lang="en-US" dirty="0" smtClean="0"/>
              <a:t>Dynamically configure thresholds for sensitivity and trigger elevation parameters.</a:t>
            </a:r>
          </a:p>
          <a:p>
            <a:r>
              <a:rPr lang="en-US" dirty="0" smtClean="0"/>
              <a:t>Guides the learning based on partially available </a:t>
            </a:r>
            <a:r>
              <a:rPr lang="en-US" dirty="0"/>
              <a:t>M</a:t>
            </a:r>
            <a:r>
              <a:rPr lang="en-US" dirty="0" smtClean="0"/>
              <a:t>arkov Decision Processes(discrete time stochastic control process ).</a:t>
            </a:r>
          </a:p>
          <a:p>
            <a:r>
              <a:rPr lang="en-US" dirty="0" smtClean="0"/>
              <a:t>Measurements after anomaly provide intelligence and aid the reinforcement of the machine learning algorithm.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0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smtClean="0"/>
              <a:t>the system looks: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96471"/>
            <a:ext cx="10018711" cy="37623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0147" y="3443780"/>
            <a:ext cx="1587062" cy="932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37162" y="2368154"/>
            <a:ext cx="1714500" cy="3014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44318" y="2589608"/>
            <a:ext cx="1500188" cy="8715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Buffer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4318" y="4432100"/>
            <a:ext cx="1500188" cy="8965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Quarantine Buffer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72906" y="5837632"/>
            <a:ext cx="1714500" cy="9239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Summary Buffer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05571" y="3417936"/>
            <a:ext cx="1600200" cy="91509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Solver</a:t>
            </a:r>
            <a:endParaRPr lang="en-US"/>
          </a:p>
        </p:txBody>
      </p:sp>
      <p:cxnSp>
        <p:nvCxnSpPr>
          <p:cNvPr id="16" name="Elbow Connector 15"/>
          <p:cNvCxnSpPr>
            <a:endCxn id="8" idx="1"/>
          </p:cNvCxnSpPr>
          <p:nvPr/>
        </p:nvCxnSpPr>
        <p:spPr>
          <a:xfrm rot="16200000" flipH="1">
            <a:off x="4142979" y="4969667"/>
            <a:ext cx="2424111" cy="23574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1"/>
          </p:cNvCxnSpPr>
          <p:nvPr/>
        </p:nvCxnSpPr>
        <p:spPr>
          <a:xfrm>
            <a:off x="4497209" y="3875483"/>
            <a:ext cx="739953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</p:cNvCxnSpPr>
          <p:nvPr/>
        </p:nvCxnSpPr>
        <p:spPr>
          <a:xfrm flipV="1">
            <a:off x="6951662" y="3875483"/>
            <a:ext cx="95390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3"/>
            <a:endCxn id="9" idx="2"/>
          </p:cNvCxnSpPr>
          <p:nvPr/>
        </p:nvCxnSpPr>
        <p:spPr>
          <a:xfrm flipV="1">
            <a:off x="7187406" y="4333033"/>
            <a:ext cx="1518265" cy="1966562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9" idx="0"/>
          </p:cNvCxnSpPr>
          <p:nvPr/>
        </p:nvCxnSpPr>
        <p:spPr>
          <a:xfrm>
            <a:off x="6856193" y="3025377"/>
            <a:ext cx="1849478" cy="39255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8" idx="1"/>
            <a:endCxn id="4" idx="2"/>
          </p:cNvCxnSpPr>
          <p:nvPr/>
        </p:nvCxnSpPr>
        <p:spPr>
          <a:xfrm rot="10800000">
            <a:off x="3703678" y="4376243"/>
            <a:ext cx="1769228" cy="1923352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6" idx="1"/>
            <a:endCxn id="4" idx="0"/>
          </p:cNvCxnSpPr>
          <p:nvPr/>
        </p:nvCxnSpPr>
        <p:spPr>
          <a:xfrm rot="10800000" flipV="1">
            <a:off x="3703678" y="3025376"/>
            <a:ext cx="1640640" cy="418403"/>
          </a:xfrm>
          <a:prstGeom prst="bentConnector2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32062" y="2722493"/>
            <a:ext cx="129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trig_cnt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38674" y="3520267"/>
            <a:ext cx="129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trig_cnt</a:t>
            </a:r>
            <a:r>
              <a:rPr lang="en-US" dirty="0" smtClean="0"/>
              <a:t>++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59110" y="5958263"/>
            <a:ext cx="194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trig_cnt</a:t>
            </a:r>
            <a:r>
              <a:rPr lang="en-US" dirty="0" smtClean="0"/>
              <a:t>-- if </a:t>
            </a:r>
            <a:r>
              <a:rPr lang="en-US" dirty="0" err="1" smtClean="0"/>
              <a:t>trig_cnt</a:t>
            </a:r>
            <a:r>
              <a:rPr lang="en-US" dirty="0" smtClean="0"/>
              <a:t>=!0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57413" y="3889599"/>
            <a:ext cx="7527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71650" y="3417936"/>
            <a:ext cx="72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xt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143250" y="4376243"/>
            <a:ext cx="0" cy="95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492446" y="4376243"/>
            <a:ext cx="0" cy="95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95738" y="4376243"/>
            <a:ext cx="0" cy="95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13691" y="5287564"/>
            <a:ext cx="19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69418" y="5258989"/>
            <a:ext cx="62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swc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249151" y="5269705"/>
            <a:ext cx="50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td</a:t>
            </a:r>
            <a:endParaRPr lang="en-US" dirty="0"/>
          </a:p>
        </p:txBody>
      </p:sp>
      <p:cxnSp>
        <p:nvCxnSpPr>
          <p:cNvPr id="46" name="Elbow Connector 45"/>
          <p:cNvCxnSpPr>
            <a:endCxn id="6" idx="1"/>
          </p:cNvCxnSpPr>
          <p:nvPr/>
        </p:nvCxnSpPr>
        <p:spPr>
          <a:xfrm rot="5400000" flipH="1" flipV="1">
            <a:off x="4623344" y="3154510"/>
            <a:ext cx="850106" cy="59184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7" idx="1"/>
          </p:cNvCxnSpPr>
          <p:nvPr/>
        </p:nvCxnSpPr>
        <p:spPr>
          <a:xfrm rot="16200000" flipH="1">
            <a:off x="4551312" y="4087365"/>
            <a:ext cx="994170" cy="59184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505771" y="3520267"/>
            <a:ext cx="609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29209" y="4201304"/>
            <a:ext cx="609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9505770" y="3853642"/>
            <a:ext cx="609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121897" y="3277134"/>
            <a:ext cx="55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121897" y="3632360"/>
            <a:ext cx="557213" cy="368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093323" y="4022345"/>
            <a:ext cx="557213" cy="368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and state transitions: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00313" y="2983619"/>
            <a:ext cx="1271587" cy="82867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00313" y="4962525"/>
            <a:ext cx="1271587" cy="8286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262813" y="4962525"/>
            <a:ext cx="1271587" cy="8286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241862" y="2955043"/>
            <a:ext cx="1271587" cy="828675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4" idx="6"/>
          </p:cNvCxnSpPr>
          <p:nvPr/>
        </p:nvCxnSpPr>
        <p:spPr>
          <a:xfrm flipH="1">
            <a:off x="3771900" y="3397956"/>
            <a:ext cx="3490912" cy="1"/>
          </a:xfrm>
          <a:prstGeom prst="straightConnector1">
            <a:avLst/>
          </a:prstGeom>
          <a:ln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 flipH="1">
            <a:off x="2686533" y="3690937"/>
            <a:ext cx="20950" cy="1392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7"/>
            <a:endCxn id="4" idx="5"/>
          </p:cNvCxnSpPr>
          <p:nvPr/>
        </p:nvCxnSpPr>
        <p:spPr>
          <a:xfrm flipV="1">
            <a:off x="3585680" y="3690937"/>
            <a:ext cx="0" cy="139294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3771900" y="5376862"/>
            <a:ext cx="34909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0"/>
          </p:cNvCxnSpPr>
          <p:nvPr/>
        </p:nvCxnSpPr>
        <p:spPr>
          <a:xfrm flipH="1" flipV="1">
            <a:off x="7898606" y="3786188"/>
            <a:ext cx="1" cy="1176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7"/>
            <a:endCxn id="7" idx="2"/>
          </p:cNvCxnSpPr>
          <p:nvPr/>
        </p:nvCxnSpPr>
        <p:spPr>
          <a:xfrm flipV="1">
            <a:off x="3585680" y="3369381"/>
            <a:ext cx="3656182" cy="171450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771900" y="3692172"/>
            <a:ext cx="3677132" cy="1712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" idx="1"/>
            <a:endCxn id="4" idx="7"/>
          </p:cNvCxnSpPr>
          <p:nvPr/>
        </p:nvCxnSpPr>
        <p:spPr>
          <a:xfrm rot="5400000" flipH="1" flipV="1">
            <a:off x="3136106" y="2655403"/>
            <a:ext cx="12700" cy="899147"/>
          </a:xfrm>
          <a:prstGeom prst="curvedConnector3">
            <a:avLst>
              <a:gd name="adj1" fmla="val 27555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5" idx="3"/>
            <a:endCxn id="5" idx="5"/>
          </p:cNvCxnSpPr>
          <p:nvPr/>
        </p:nvCxnSpPr>
        <p:spPr>
          <a:xfrm rot="16200000" flipH="1">
            <a:off x="3136106" y="5220269"/>
            <a:ext cx="12700" cy="899147"/>
          </a:xfrm>
          <a:prstGeom prst="curvedConnector3">
            <a:avLst>
              <a:gd name="adj1" fmla="val 27555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7892255" y="2616597"/>
            <a:ext cx="12700" cy="899147"/>
          </a:xfrm>
          <a:prstGeom prst="curvedConnector3">
            <a:avLst>
              <a:gd name="adj1" fmla="val 32055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14800" y="3072521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timer = </a:t>
            </a:r>
            <a:r>
              <a:rPr lang="en-US" dirty="0" err="1" smtClean="0"/>
              <a:t>swc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424634" y="3098626"/>
            <a:ext cx="193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timer &lt;</a:t>
            </a:r>
            <a:r>
              <a:rPr lang="en-US" dirty="0" err="1" smtClean="0"/>
              <a:t>swc</a:t>
            </a:r>
            <a:r>
              <a:rPr lang="en-US" dirty="0" smtClean="0"/>
              <a:t>, </a:t>
            </a:r>
            <a:r>
              <a:rPr lang="en-US" dirty="0" err="1" smtClean="0"/>
              <a:t>trig_cnt</a:t>
            </a:r>
            <a:r>
              <a:rPr lang="en-US" dirty="0" smtClean="0"/>
              <a:t>&lt;0.75td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877655" y="4210958"/>
            <a:ext cx="269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timer = </a:t>
            </a:r>
            <a:r>
              <a:rPr lang="en-US" dirty="0" err="1" smtClean="0"/>
              <a:t>on,trig_cnt</a:t>
            </a:r>
            <a:r>
              <a:rPr lang="en-US" dirty="0" smtClean="0"/>
              <a:t> = 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341477" y="4400370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trg_cnt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0.75td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80333" y="3044606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trg_cnt</a:t>
            </a:r>
            <a:r>
              <a:rPr lang="en-US" dirty="0" smtClean="0"/>
              <a:t> &lt; 0.75td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23678" y="4789291"/>
            <a:ext cx="18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trg_cnt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0.75td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797549" y="5350369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trg_cnt</a:t>
            </a:r>
            <a:r>
              <a:rPr lang="en-US" dirty="0" smtClean="0"/>
              <a:t> = td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64606" y="3312186"/>
            <a:ext cx="193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timer =!0, </a:t>
            </a:r>
            <a:r>
              <a:rPr lang="en-US" dirty="0" err="1" smtClean="0"/>
              <a:t>trig_cnt</a:t>
            </a:r>
            <a:r>
              <a:rPr lang="en-US" dirty="0" smtClean="0"/>
              <a:t>&lt;0.75td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480688" y="4035116"/>
            <a:ext cx="193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timer =0</a:t>
            </a:r>
            <a:r>
              <a:rPr lang="en-US" dirty="0" smtClean="0"/>
              <a:t>, </a:t>
            </a:r>
            <a:r>
              <a:rPr lang="en-US" dirty="0" err="1" smtClean="0"/>
              <a:t>trig_cnt</a:t>
            </a:r>
            <a:r>
              <a:rPr lang="en-US" dirty="0" smtClean="0"/>
              <a:t>&lt;0.75td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00" y="209550"/>
            <a:ext cx="9905998" cy="1905000"/>
          </a:xfrm>
        </p:spPr>
        <p:txBody>
          <a:bodyPr/>
          <a:lstStyle/>
          <a:p>
            <a:r>
              <a:rPr lang="en-US" dirty="0" smtClean="0"/>
              <a:t>Pseudo code for PD algorithm: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/>
              <a:t>temp_array</a:t>
            </a:r>
            <a:r>
              <a:rPr lang="en-US" sz="1200" dirty="0"/>
              <a:t> = json_list2[median, minimum];</a:t>
            </a:r>
          </a:p>
          <a:p>
            <a:pPr marL="0" indent="0">
              <a:buNone/>
            </a:pPr>
            <a:r>
              <a:rPr lang="en-US" sz="1200" dirty="0" err="1"/>
              <a:t>num_sum</a:t>
            </a:r>
            <a:r>
              <a:rPr lang="en-US" sz="1200" dirty="0"/>
              <a:t> = </a:t>
            </a:r>
            <a:r>
              <a:rPr lang="en-US" sz="1200" dirty="0" err="1"/>
              <a:t>len</a:t>
            </a:r>
            <a:r>
              <a:rPr lang="en-US" sz="1200" dirty="0"/>
              <a:t>(</a:t>
            </a:r>
            <a:r>
              <a:rPr lang="en-US" sz="1200" dirty="0" err="1"/>
              <a:t>temp_array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if </a:t>
            </a:r>
            <a:r>
              <a:rPr lang="en-US" sz="1200" dirty="0" err="1"/>
              <a:t>num_sum</a:t>
            </a:r>
            <a:r>
              <a:rPr lang="en-US" sz="1200" dirty="0"/>
              <a:t> &lt; </a:t>
            </a:r>
            <a:r>
              <a:rPr lang="en-US" sz="1200" dirty="0" err="1"/>
              <a:t>minimum_input_samples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print”Error</a:t>
            </a:r>
            <a:r>
              <a:rPr lang="en-US" sz="1200" dirty="0"/>
              <a:t>”</a:t>
            </a:r>
          </a:p>
          <a:p>
            <a:pPr marL="0" indent="0">
              <a:buNone/>
            </a:pPr>
            <a:r>
              <a:rPr lang="en-US" sz="1200" dirty="0"/>
              <a:t>set </a:t>
            </a:r>
            <a:r>
              <a:rPr lang="en-US" sz="1200" dirty="0" err="1"/>
              <a:t>swc,sensitivity,trigger_value,trigger_cnt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 err="1"/>
              <a:t>sum_buff</a:t>
            </a:r>
            <a:r>
              <a:rPr lang="en-US" sz="1200" dirty="0"/>
              <a:t> = </a:t>
            </a:r>
            <a:r>
              <a:rPr lang="en-US" sz="1200" dirty="0" err="1"/>
              <a:t>temp_array.median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 err="1"/>
              <a:t>mu_sum_buff</a:t>
            </a:r>
            <a:r>
              <a:rPr lang="en-US" sz="1200" dirty="0"/>
              <a:t> = </a:t>
            </a:r>
            <a:r>
              <a:rPr lang="en-US" sz="1200" dirty="0" err="1"/>
              <a:t>sum_buff.mean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 err="1"/>
              <a:t>std_sum_buff</a:t>
            </a:r>
            <a:r>
              <a:rPr lang="en-US" sz="1200" dirty="0"/>
              <a:t> = </a:t>
            </a:r>
            <a:r>
              <a:rPr lang="en-US" sz="1200" dirty="0" err="1"/>
              <a:t>sum_buff.std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 err="1"/>
              <a:t>last_detect,timer,num_detect</a:t>
            </a:r>
            <a:r>
              <a:rPr lang="en-US" sz="1200" dirty="0"/>
              <a:t> = 0;</a:t>
            </a:r>
          </a:p>
          <a:p>
            <a:pPr marL="0" indent="0">
              <a:buNone/>
            </a:pPr>
            <a:r>
              <a:rPr lang="en-US" sz="1200" dirty="0" err="1"/>
              <a:t>temp_track</a:t>
            </a:r>
            <a:r>
              <a:rPr lang="en-US" sz="1200" dirty="0"/>
              <a:t> =  </a:t>
            </a:r>
            <a:r>
              <a:rPr lang="en-US" sz="1200" dirty="0" err="1"/>
              <a:t>temp_track</a:t>
            </a:r>
            <a:r>
              <a:rPr lang="en-US" sz="1200" dirty="0"/>
              <a:t>[</a:t>
            </a:r>
            <a:r>
              <a:rPr lang="en-US" sz="1200" dirty="0" err="1"/>
              <a:t>median,minimun,time</a:t>
            </a:r>
            <a:r>
              <a:rPr lang="en-US" sz="1200" dirty="0"/>
              <a:t>];</a:t>
            </a:r>
          </a:p>
          <a:p>
            <a:pPr marL="0" indent="0">
              <a:buNone/>
            </a:pPr>
            <a:r>
              <a:rPr lang="en-US" sz="1200" dirty="0" err="1"/>
              <a:t>func</a:t>
            </a:r>
            <a:r>
              <a:rPr lang="en-US" sz="1200" dirty="0"/>
              <a:t>(</a:t>
            </a:r>
            <a:r>
              <a:rPr lang="en-US" sz="1200" dirty="0" err="1"/>
              <a:t>running_stats</a:t>
            </a:r>
            <a:r>
              <a:rPr lang="en-US" sz="1200" dirty="0"/>
              <a:t>);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t_sl</a:t>
            </a:r>
            <a:r>
              <a:rPr lang="en-US" sz="1200" dirty="0"/>
              <a:t>  =</a:t>
            </a:r>
            <a:r>
              <a:rPr lang="en-US" sz="1200" dirty="0" err="1"/>
              <a:t>mu_sum_buff</a:t>
            </a:r>
            <a:r>
              <a:rPr lang="en-US" sz="1200" dirty="0"/>
              <a:t> </a:t>
            </a:r>
            <a:r>
              <a:rPr lang="mr-IN" sz="1200" dirty="0"/>
              <a:t>–</a:t>
            </a:r>
            <a:r>
              <a:rPr lang="en-US" sz="1200" dirty="0" err="1"/>
              <a:t>sens</a:t>
            </a:r>
            <a:r>
              <a:rPr lang="en-US" sz="1200" dirty="0"/>
              <a:t>*</a:t>
            </a:r>
            <a:r>
              <a:rPr lang="en-US" sz="1200" dirty="0" err="1"/>
              <a:t>std_sum_buff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       </a:t>
            </a:r>
            <a:r>
              <a:rPr lang="en-US" sz="1200" dirty="0" err="1"/>
              <a:t>t_su</a:t>
            </a:r>
            <a:r>
              <a:rPr lang="en-US" sz="1200" dirty="0"/>
              <a:t>  =</a:t>
            </a:r>
            <a:r>
              <a:rPr lang="en-US" sz="1200" dirty="0" err="1"/>
              <a:t>mu_sum_buff</a:t>
            </a:r>
            <a:r>
              <a:rPr lang="en-US" sz="1200" dirty="0"/>
              <a:t> + </a:t>
            </a:r>
            <a:r>
              <a:rPr lang="en-US" sz="1200" dirty="0" err="1"/>
              <a:t>sens</a:t>
            </a:r>
            <a:r>
              <a:rPr lang="en-US" sz="1200" dirty="0"/>
              <a:t>*</a:t>
            </a:r>
            <a:r>
              <a:rPr lang="en-US" sz="1200" dirty="0" err="1"/>
              <a:t>std_sum_buff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</a:t>
            </a:r>
            <a:r>
              <a:rPr lang="en-US" sz="1200" dirty="0" err="1"/>
              <a:t>swc,len</a:t>
            </a:r>
            <a:r>
              <a:rPr lang="en-US" sz="1200" dirty="0"/>
              <a:t>(</a:t>
            </a:r>
            <a:r>
              <a:rPr lang="en-US" sz="1200" dirty="0" err="1"/>
              <a:t>temp_array</a:t>
            </a:r>
            <a:r>
              <a:rPr lang="en-US" sz="1200" dirty="0"/>
              <a:t>));</a:t>
            </a:r>
          </a:p>
          <a:p>
            <a:pPr marL="0" indent="0">
              <a:buNone/>
            </a:pPr>
            <a:r>
              <a:rPr lang="en-US" sz="1200" dirty="0"/>
              <a:t>        sample = </a:t>
            </a:r>
            <a:r>
              <a:rPr lang="en-US" sz="1200" dirty="0" err="1"/>
              <a:t>i</a:t>
            </a:r>
            <a:r>
              <a:rPr lang="en-US" sz="1200" dirty="0"/>
              <a:t> value of </a:t>
            </a:r>
            <a:r>
              <a:rPr lang="en-US" sz="1200" dirty="0" err="1"/>
              <a:t>tem_array</a:t>
            </a:r>
            <a:r>
              <a:rPr lang="en-US" sz="1200" dirty="0"/>
              <a:t>[median];</a:t>
            </a:r>
          </a:p>
          <a:p>
            <a:pPr marL="0" indent="0">
              <a:buNone/>
            </a:pPr>
            <a:r>
              <a:rPr lang="en-US" sz="1200" dirty="0"/>
              <a:t>       if </a:t>
            </a:r>
            <a:r>
              <a:rPr lang="en-US" sz="1200" dirty="0" err="1"/>
              <a:t>last_detect</a:t>
            </a:r>
            <a:r>
              <a:rPr lang="en-US" sz="1200" dirty="0"/>
              <a:t> is 0;</a:t>
            </a:r>
          </a:p>
          <a:p>
            <a:pPr marL="0" indent="0">
              <a:buNone/>
            </a:pPr>
            <a:r>
              <a:rPr lang="en-US" sz="1200" dirty="0"/>
              <a:t>          if sample &lt; </a:t>
            </a:r>
            <a:r>
              <a:rPr lang="en-US" sz="1200" dirty="0" err="1"/>
              <a:t>t_sl</a:t>
            </a:r>
            <a:r>
              <a:rPr lang="en-US" sz="1200" dirty="0"/>
              <a:t>;</a:t>
            </a:r>
          </a:p>
          <a:p>
            <a:pPr marL="0" indent="0">
              <a:buNone/>
            </a:pPr>
            <a:r>
              <a:rPr lang="en-US" sz="1200" dirty="0"/>
              <a:t>              no event;(event =anomaly detected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434012" y="1412943"/>
            <a:ext cx="6096000" cy="38779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1200" dirty="0"/>
              <a:t>push sample to </a:t>
            </a:r>
            <a:r>
              <a:rPr lang="en-US" sz="1200" dirty="0" err="1"/>
              <a:t>sum_buff</a:t>
            </a:r>
            <a:r>
              <a:rPr lang="en-US" sz="1200" dirty="0"/>
              <a:t>;</a:t>
            </a:r>
          </a:p>
          <a:p>
            <a:r>
              <a:rPr lang="en-US" sz="1200" dirty="0"/>
              <a:t>      </a:t>
            </a:r>
            <a:r>
              <a:rPr lang="en-US" sz="1200" dirty="0" err="1"/>
              <a:t>func</a:t>
            </a:r>
            <a:r>
              <a:rPr lang="en-US" sz="1200" dirty="0"/>
              <a:t>(</a:t>
            </a:r>
            <a:r>
              <a:rPr lang="en-US" sz="1200" dirty="0" err="1"/>
              <a:t>running_stats</a:t>
            </a:r>
            <a:r>
              <a:rPr lang="en-US" sz="1200" dirty="0"/>
              <a:t>);</a:t>
            </a:r>
          </a:p>
          <a:p>
            <a:r>
              <a:rPr lang="en-US" sz="1200" dirty="0"/>
              <a:t>     if </a:t>
            </a:r>
            <a:r>
              <a:rPr lang="en-US" sz="1200" dirty="0" err="1"/>
              <a:t>trig_cnt</a:t>
            </a:r>
            <a:r>
              <a:rPr lang="en-US" sz="1200" dirty="0"/>
              <a:t> &gt; 0;</a:t>
            </a:r>
          </a:p>
          <a:p>
            <a:r>
              <a:rPr lang="en-US" sz="1200" dirty="0"/>
              <a:t>         reduce </a:t>
            </a:r>
            <a:r>
              <a:rPr lang="en-US" sz="1200" dirty="0" err="1"/>
              <a:t>trig_cnt</a:t>
            </a:r>
            <a:r>
              <a:rPr lang="en-US" sz="1200" dirty="0"/>
              <a:t> by 1;</a:t>
            </a:r>
          </a:p>
          <a:p>
            <a:r>
              <a:rPr lang="en-US" sz="1200" dirty="0"/>
              <a:t>         update </a:t>
            </a:r>
            <a:r>
              <a:rPr lang="en-US" sz="1200" dirty="0" err="1"/>
              <a:t>sum_buff</a:t>
            </a:r>
            <a:r>
              <a:rPr lang="en-US" sz="1200" dirty="0"/>
              <a:t>;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trig_cnt</a:t>
            </a:r>
            <a:r>
              <a:rPr lang="en-US" sz="1200" dirty="0"/>
              <a:t> &gt; 0.75 and </a:t>
            </a:r>
            <a:r>
              <a:rPr lang="en-US" sz="1200" dirty="0" err="1"/>
              <a:t>trig_cnt</a:t>
            </a:r>
            <a:r>
              <a:rPr lang="en-US" sz="1200" dirty="0"/>
              <a:t>&lt; td;</a:t>
            </a:r>
          </a:p>
          <a:p>
            <a:r>
              <a:rPr lang="en-US" sz="1200" dirty="0"/>
              <a:t>       </a:t>
            </a:r>
            <a:r>
              <a:rPr lang="en-US" sz="1200" dirty="0" err="1"/>
              <a:t>no_action</a:t>
            </a:r>
            <a:r>
              <a:rPr lang="en-US" sz="1200" dirty="0"/>
              <a:t>;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trig_cnt</a:t>
            </a:r>
            <a:r>
              <a:rPr lang="en-US" sz="1200" dirty="0"/>
              <a:t> = td;</a:t>
            </a:r>
          </a:p>
          <a:p>
            <a:r>
              <a:rPr lang="en-US" sz="1200" dirty="0"/>
              <a:t>       update </a:t>
            </a:r>
            <a:r>
              <a:rPr lang="en-US" sz="1200" dirty="0" err="1"/>
              <a:t>t_sl</a:t>
            </a:r>
            <a:r>
              <a:rPr lang="en-US" sz="1200" dirty="0"/>
              <a:t>, </a:t>
            </a:r>
            <a:r>
              <a:rPr lang="en-US" sz="1200" dirty="0" err="1"/>
              <a:t>t_ul</a:t>
            </a:r>
            <a:r>
              <a:rPr lang="en-US" sz="1200" dirty="0"/>
              <a:t>;</a:t>
            </a:r>
          </a:p>
          <a:p>
            <a:r>
              <a:rPr lang="en-US" sz="1200" dirty="0"/>
              <a:t>       enter event impeding state;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 if sample &gt; </a:t>
            </a:r>
            <a:r>
              <a:rPr lang="en-US" sz="1200" dirty="0" err="1"/>
              <a:t>t_su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increment timer, </a:t>
            </a:r>
            <a:r>
              <a:rPr lang="en-US" sz="1200" dirty="0" err="1"/>
              <a:t>num_detect,detet_times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ts_l</a:t>
            </a:r>
            <a:r>
              <a:rPr lang="en-US" sz="1200" dirty="0"/>
              <a:t>=1.2*(</a:t>
            </a:r>
            <a:r>
              <a:rPr lang="en-US" sz="1200" dirty="0" err="1"/>
              <a:t>max_value_of_trig_buff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ts_u</a:t>
            </a:r>
            <a:r>
              <a:rPr lang="en-US" sz="1200" dirty="0"/>
              <a:t> = 0.8*(</a:t>
            </a:r>
            <a:r>
              <a:rPr lang="en-US" sz="1200" dirty="0" err="1"/>
              <a:t>max_value_of_trig_buff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 if timer =</a:t>
            </a:r>
            <a:r>
              <a:rPr lang="en-US" sz="1200" dirty="0" err="1"/>
              <a:t>swc</a:t>
            </a:r>
            <a:r>
              <a:rPr lang="en-US" sz="1200" dirty="0"/>
              <a:t>;</a:t>
            </a:r>
          </a:p>
          <a:p>
            <a:r>
              <a:rPr lang="en-US" sz="1200" dirty="0"/>
              <a:t>             return to initial state;</a:t>
            </a:r>
          </a:p>
          <a:p>
            <a:r>
              <a:rPr lang="en-US" sz="1200" dirty="0"/>
              <a:t>update </a:t>
            </a:r>
            <a:r>
              <a:rPr lang="en-US" sz="1200" dirty="0" err="1"/>
              <a:t>mu_sum_buff</a:t>
            </a:r>
            <a:r>
              <a:rPr lang="en-US" sz="1200" dirty="0"/>
              <a:t>, </a:t>
            </a:r>
            <a:r>
              <a:rPr lang="en-US" sz="1200" dirty="0" err="1"/>
              <a:t>std_sum_buff</a:t>
            </a:r>
            <a:r>
              <a:rPr lang="en-US" sz="1200" dirty="0"/>
              <a:t>;</a:t>
            </a:r>
          </a:p>
          <a:p>
            <a:r>
              <a:rPr lang="en-US" sz="1200" dirty="0" err="1"/>
              <a:t>tem_track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 = </a:t>
            </a:r>
            <a:r>
              <a:rPr lang="en-US" sz="1200" dirty="0" err="1"/>
              <a:t>mu_sum_buff</a:t>
            </a:r>
            <a:r>
              <a:rPr lang="en-US" sz="1200" dirty="0"/>
              <a:t>;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tmp_array,temp_track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88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3124201"/>
          </a:xfrm>
        </p:spPr>
        <p:txBody>
          <a:bodyPr/>
          <a:lstStyle/>
          <a:p>
            <a:r>
              <a:rPr lang="en-US" dirty="0" smtClean="0"/>
              <a:t>High speed computing and networking. Analysis of DOS, maliciousness, flash crowds etc.</a:t>
            </a:r>
          </a:p>
          <a:p>
            <a:r>
              <a:rPr lang="en-US" dirty="0" smtClean="0"/>
              <a:t>SDN and NFV can utilize such an algorithm to identify threats and quickly utilize available resources to mitigate them.</a:t>
            </a:r>
          </a:p>
          <a:p>
            <a:r>
              <a:rPr lang="en-US" dirty="0" smtClean="0"/>
              <a:t>Medium to Large Scale enterprise networks.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938" y="1857375"/>
            <a:ext cx="5100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urlz MT" charset="0"/>
                <a:ea typeface="Curlz MT" charset="0"/>
                <a:cs typeface="Curlz MT" charset="0"/>
              </a:rPr>
              <a:t>DEMO</a:t>
            </a:r>
            <a:endParaRPr lang="en-US" sz="4400" dirty="0">
              <a:latin typeface="Curlz MT" charset="0"/>
              <a:ea typeface="Curlz MT" charset="0"/>
              <a:cs typeface="Curlz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840" y="2036377"/>
            <a:ext cx="9905998" cy="3124201"/>
          </a:xfrm>
        </p:spPr>
        <p:txBody>
          <a:bodyPr/>
          <a:lstStyle/>
          <a:p>
            <a:r>
              <a:rPr lang="en-US" sz="1800" kern="0" dirty="0" smtClean="0"/>
              <a:t>massive datasets generated by researches and scientists for projects like the large hadron collider, teragrid....Etc.</a:t>
            </a:r>
          </a:p>
          <a:p>
            <a:r>
              <a:rPr lang="en-US" sz="1800" kern="0" dirty="0" err="1" smtClean="0"/>
              <a:t>Gbps</a:t>
            </a:r>
            <a:r>
              <a:rPr lang="en-US" sz="1800" kern="0" dirty="0" smtClean="0"/>
              <a:t> speeds over networks spanning continents for high-speed computing.</a:t>
            </a:r>
          </a:p>
          <a:p>
            <a:r>
              <a:rPr lang="en-US" sz="1800" kern="0" dirty="0" smtClean="0"/>
              <a:t>Requirements: low latency, high availability </a:t>
            </a:r>
            <a:r>
              <a:rPr lang="mr-IN" sz="1800" kern="0" dirty="0" smtClean="0"/>
              <a:t>…</a:t>
            </a:r>
            <a:r>
              <a:rPr lang="en-US" sz="1800" kern="0" dirty="0" smtClean="0"/>
              <a:t>etc.</a:t>
            </a:r>
          </a:p>
          <a:p>
            <a:r>
              <a:rPr lang="en-US" sz="1800" kern="0" dirty="0" err="1" smtClean="0"/>
              <a:t>Sdns</a:t>
            </a:r>
            <a:r>
              <a:rPr lang="en-US" sz="1800" kern="0" dirty="0" smtClean="0"/>
              <a:t> and cloud computing have somewhat similar requirements.</a:t>
            </a:r>
          </a:p>
          <a:p>
            <a:r>
              <a:rPr lang="en-US" sz="1800" kern="0" dirty="0" smtClean="0"/>
              <a:t>Need active measurements and analysis to identify and analyze them.</a:t>
            </a:r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820" y="4390693"/>
            <a:ext cx="2417379" cy="198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20" y="4472150"/>
            <a:ext cx="2953407" cy="21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Perfsonar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58309"/>
            <a:ext cx="9905998" cy="3124201"/>
          </a:xfrm>
        </p:spPr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Test and measurement infrastructure used by universities, scientific institutions, laboratories to monitor and ensure network performance.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Provides federated coverage of paths and end to end usage statistics.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Uniform interface, scheduling of measurements, uniform data formats, scalable.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Offline and online analysis possible.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814" y="3969232"/>
            <a:ext cx="4226034" cy="24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actually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</a:t>
            </a:r>
            <a:r>
              <a:rPr lang="en-US" dirty="0" err="1" smtClean="0"/>
              <a:t>Perfsonar</a:t>
            </a:r>
            <a:r>
              <a:rPr lang="en-US" dirty="0" smtClean="0"/>
              <a:t> database for network statistics between 2 hosts/sites.</a:t>
            </a:r>
          </a:p>
          <a:p>
            <a:r>
              <a:rPr lang="en-US" dirty="0" smtClean="0"/>
              <a:t>Specify time and data type.[</a:t>
            </a:r>
            <a:r>
              <a:rPr lang="en-US" dirty="0" err="1" smtClean="0"/>
              <a:t>owamp</a:t>
            </a:r>
            <a:r>
              <a:rPr lang="en-US" dirty="0" smtClean="0"/>
              <a:t>, </a:t>
            </a:r>
            <a:r>
              <a:rPr lang="en-US" dirty="0" err="1" smtClean="0"/>
              <a:t>bwctl</a:t>
            </a:r>
            <a:r>
              <a:rPr lang="en-US" dirty="0" smtClean="0"/>
              <a:t>, traceroute, packet loss </a:t>
            </a:r>
            <a:r>
              <a:rPr lang="en-US" dirty="0" err="1" smtClean="0"/>
              <a:t>etc</a:t>
            </a:r>
            <a:r>
              <a:rPr lang="en-US" dirty="0" smtClean="0"/>
              <a:t>].</a:t>
            </a:r>
          </a:p>
          <a:p>
            <a:r>
              <a:rPr lang="en-US" dirty="0" smtClean="0"/>
              <a:t>Remove/normalize anomalies.</a:t>
            </a:r>
          </a:p>
          <a:p>
            <a:r>
              <a:rPr lang="en-US" dirty="0" smtClean="0"/>
              <a:t>Generate statistics to reduce datasets(</a:t>
            </a:r>
            <a:r>
              <a:rPr lang="en-US" dirty="0" err="1" smtClean="0"/>
              <a:t>Max,min,median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Compute mean and standard deviation.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7779" y="1352301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Input_source</a:t>
            </a:r>
            <a:r>
              <a:rPr lang="en-US" dirty="0"/>
              <a:t> =</a:t>
            </a:r>
            <a:r>
              <a:rPr lang="en-US" dirty="0" err="1"/>
              <a:t>config_file</a:t>
            </a:r>
            <a:r>
              <a:rPr lang="en-US" dirty="0"/>
              <a:t>(input);                                                                                      statistics[</a:t>
            </a:r>
            <a:r>
              <a:rPr lang="en-US" dirty="0" err="1"/>
              <a:t>standard_dev</a:t>
            </a:r>
            <a:r>
              <a:rPr lang="en-US" dirty="0"/>
              <a:t>] = </a:t>
            </a:r>
            <a:r>
              <a:rPr lang="en-US" dirty="0" err="1"/>
              <a:t>raw_data.std_dev</a:t>
            </a:r>
            <a:r>
              <a:rPr lang="en-US" dirty="0"/>
              <a:t>;</a:t>
            </a:r>
          </a:p>
          <a:p>
            <a:r>
              <a:rPr lang="en-US" dirty="0" err="1"/>
              <a:t>Output_source</a:t>
            </a:r>
            <a:r>
              <a:rPr lang="en-US" dirty="0"/>
              <a:t> = </a:t>
            </a:r>
            <a:r>
              <a:rPr lang="en-US" dirty="0" err="1"/>
              <a:t>config_file</a:t>
            </a:r>
            <a:r>
              <a:rPr lang="en-US" dirty="0"/>
              <a:t>(output);                                                                               statistics[mean] = </a:t>
            </a:r>
            <a:r>
              <a:rPr lang="en-US" dirty="0" err="1"/>
              <a:t>raw_data.mean</a:t>
            </a:r>
            <a:r>
              <a:rPr lang="en-US" dirty="0"/>
              <a:t>;</a:t>
            </a:r>
          </a:p>
          <a:p>
            <a:r>
              <a:rPr lang="en-US" dirty="0" err="1"/>
              <a:t>Event_type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config_file</a:t>
            </a:r>
            <a:r>
              <a:rPr lang="en-US" dirty="0"/>
              <a:t>(</a:t>
            </a:r>
            <a:r>
              <a:rPr lang="en-US" dirty="0" err="1"/>
              <a:t>event_type</a:t>
            </a:r>
            <a:r>
              <a:rPr lang="en-US" dirty="0"/>
              <a:t>);                                                                              statistics[minimum] = </a:t>
            </a:r>
            <a:r>
              <a:rPr lang="en-US" dirty="0" err="1"/>
              <a:t>raw_data.minimun</a:t>
            </a:r>
            <a:r>
              <a:rPr lang="en-US" dirty="0"/>
              <a:t>;</a:t>
            </a:r>
          </a:p>
          <a:p>
            <a:r>
              <a:rPr lang="en-US" dirty="0"/>
              <a:t>Set </a:t>
            </a:r>
            <a:r>
              <a:rPr lang="en-US" dirty="0" err="1"/>
              <a:t>time_duration</a:t>
            </a:r>
            <a:r>
              <a:rPr lang="en-US" dirty="0"/>
              <a:t>;                                                                                                                statistics[median] = </a:t>
            </a:r>
            <a:r>
              <a:rPr lang="en-US" dirty="0" err="1"/>
              <a:t>raw_data.median</a:t>
            </a:r>
            <a:r>
              <a:rPr lang="en-US" dirty="0"/>
              <a:t>;</a:t>
            </a:r>
          </a:p>
          <a:p>
            <a:r>
              <a:rPr lang="en-US" dirty="0" err="1"/>
              <a:t>Api_connect</a:t>
            </a:r>
            <a:r>
              <a:rPr lang="en-US" dirty="0"/>
              <a:t>(</a:t>
            </a:r>
            <a:r>
              <a:rPr lang="en-US" dirty="0" err="1"/>
              <a:t>perfsonar</a:t>
            </a:r>
            <a:r>
              <a:rPr lang="en-US" dirty="0"/>
              <a:t>/</a:t>
            </a:r>
            <a:r>
              <a:rPr lang="en-US" dirty="0" err="1"/>
              <a:t>esmond</a:t>
            </a:r>
            <a:r>
              <a:rPr lang="en-US" dirty="0"/>
              <a:t> backend);                                                                      json_list2.append[statistics];</a:t>
            </a:r>
          </a:p>
          <a:p>
            <a:r>
              <a:rPr lang="en-US" dirty="0"/>
              <a:t>Connection = </a:t>
            </a:r>
            <a:r>
              <a:rPr lang="en-US" dirty="0" err="1"/>
              <a:t>Api_connect</a:t>
            </a:r>
            <a:r>
              <a:rPr lang="en-US" dirty="0"/>
              <a:t>(</a:t>
            </a:r>
            <a:r>
              <a:rPr lang="en-US" dirty="0" err="1"/>
              <a:t>perfsonar_backend</a:t>
            </a:r>
            <a:r>
              <a:rPr lang="en-US" dirty="0"/>
              <a:t>);                                                            save(json_list1,json_list2);</a:t>
            </a:r>
          </a:p>
          <a:p>
            <a:r>
              <a:rPr lang="en-US" dirty="0"/>
              <a:t>for </a:t>
            </a:r>
            <a:r>
              <a:rPr lang="en-US" dirty="0" err="1"/>
              <a:t>meta_data</a:t>
            </a:r>
            <a:r>
              <a:rPr lang="en-US" dirty="0"/>
              <a:t> in </a:t>
            </a:r>
            <a:r>
              <a:rPr lang="en-US" dirty="0" err="1"/>
              <a:t>conncection.get_meta_data</a:t>
            </a:r>
            <a:r>
              <a:rPr lang="en-US" dirty="0"/>
              <a:t>;</a:t>
            </a:r>
          </a:p>
          <a:p>
            <a:r>
              <a:rPr lang="en-US" dirty="0"/>
              <a:t>      et = </a:t>
            </a:r>
            <a:r>
              <a:rPr lang="en-US" dirty="0" err="1"/>
              <a:t>meta_data.get_event_type</a:t>
            </a:r>
            <a:r>
              <a:rPr lang="en-US" dirty="0"/>
              <a:t>;</a:t>
            </a:r>
          </a:p>
          <a:p>
            <a:r>
              <a:rPr lang="en-US" dirty="0" err="1"/>
              <a:t>dp</a:t>
            </a:r>
            <a:r>
              <a:rPr lang="en-US" dirty="0"/>
              <a:t> = </a:t>
            </a:r>
            <a:r>
              <a:rPr lang="en-US" dirty="0" err="1"/>
              <a:t>et.get_data</a:t>
            </a:r>
            <a:r>
              <a:rPr lang="en-US" dirty="0"/>
              <a:t>;</a:t>
            </a:r>
          </a:p>
          <a:p>
            <a:r>
              <a:rPr lang="en-US" dirty="0" err="1"/>
              <a:t>raw_data</a:t>
            </a:r>
            <a:r>
              <a:rPr lang="en-US" dirty="0"/>
              <a:t>[time] =</a:t>
            </a:r>
            <a:r>
              <a:rPr lang="en-US" dirty="0" err="1"/>
              <a:t>et.get_time</a:t>
            </a:r>
            <a:r>
              <a:rPr lang="en-US" dirty="0"/>
              <a:t>;</a:t>
            </a:r>
          </a:p>
          <a:p>
            <a:r>
              <a:rPr lang="en-US" dirty="0" err="1"/>
              <a:t>Raw_data</a:t>
            </a:r>
            <a:r>
              <a:rPr lang="en-US" dirty="0"/>
              <a:t>[value] = </a:t>
            </a:r>
            <a:r>
              <a:rPr lang="en-US" dirty="0" err="1"/>
              <a:t>et.get_value</a:t>
            </a:r>
            <a:r>
              <a:rPr lang="en-US" dirty="0"/>
              <a:t>;</a:t>
            </a:r>
          </a:p>
          <a:p>
            <a:r>
              <a:rPr lang="en-US" dirty="0"/>
              <a:t>jsonlist1.append(</a:t>
            </a:r>
            <a:r>
              <a:rPr lang="en-US" dirty="0" err="1"/>
              <a:t>raw_data</a:t>
            </a:r>
            <a:r>
              <a:rPr lang="en-US" dirty="0"/>
              <a:t>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779" y="641131"/>
            <a:ext cx="466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PSEUDO CODE FOR DATA_RETRIEVAL: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3"/>
          <p:cNvSpPr>
            <a:spLocks noChangeArrowheads="1"/>
          </p:cNvSpPr>
          <p:nvPr/>
        </p:nvSpPr>
        <p:spPr bwMode="auto">
          <a:xfrm>
            <a:off x="1518139" y="1886035"/>
            <a:ext cx="1655762" cy="746125"/>
          </a:xfrm>
          <a:prstGeom prst="cube">
            <a:avLst>
              <a:gd name="adj" fmla="val 25000"/>
            </a:avLst>
          </a:prstGeom>
          <a:solidFill>
            <a:srgbClr val="A41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Filtering/</a:t>
            </a:r>
          </a:p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Pre-processing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08939" y="3486235"/>
            <a:ext cx="13529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i="1" dirty="0" smtClean="0">
                <a:solidFill>
                  <a:srgbClr val="008000"/>
                </a:solidFill>
              </a:rPr>
              <a:t>perfSONAR</a:t>
            </a:r>
          </a:p>
          <a:p>
            <a:pPr eaLnBrk="1" hangingPunct="1"/>
            <a:r>
              <a:rPr lang="en-US" altLang="en-US" sz="1200" i="1" dirty="0" smtClean="0">
                <a:solidFill>
                  <a:srgbClr val="008000"/>
                </a:solidFill>
              </a:rPr>
              <a:t>repository</a:t>
            </a:r>
            <a:endParaRPr lang="en-US" altLang="en-US" sz="1200" i="1" dirty="0">
              <a:solidFill>
                <a:srgbClr val="008000"/>
              </a:solidFill>
            </a:endParaRPr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5937739" y="1886035"/>
            <a:ext cx="1624012" cy="723900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Anomaly</a:t>
            </a:r>
          </a:p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Localization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8376139" y="111370"/>
            <a:ext cx="1121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i="1" u="sng" dirty="0" smtClean="0">
                <a:solidFill>
                  <a:srgbClr val="3333FF"/>
                </a:solidFill>
              </a:rPr>
              <a:t>Visualization</a:t>
            </a:r>
            <a:endParaRPr lang="en-US" altLang="en-US" sz="1200" i="1" u="sng" dirty="0">
              <a:solidFill>
                <a:srgbClr val="3333FF"/>
              </a:solidFill>
            </a:endParaRPr>
          </a:p>
        </p:txBody>
      </p:sp>
      <p:sp>
        <p:nvSpPr>
          <p:cNvPr id="6" name="Down Arrow 5"/>
          <p:cNvSpPr>
            <a:spLocks noChangeArrowheads="1"/>
          </p:cNvSpPr>
          <p:nvPr/>
        </p:nvSpPr>
        <p:spPr bwMode="auto">
          <a:xfrm rot="16200000">
            <a:off x="3277448" y="1955526"/>
            <a:ext cx="210387" cy="681004"/>
          </a:xfrm>
          <a:prstGeom prst="downArrow">
            <a:avLst>
              <a:gd name="adj1" fmla="val 50000"/>
              <a:gd name="adj2" fmla="val 78505"/>
            </a:avLst>
          </a:prstGeom>
          <a:solidFill>
            <a:srgbClr val="EAEAEA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" name="Picture 364" descr="j02453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939" y="438235"/>
            <a:ext cx="609600" cy="68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8147539" y="1886035"/>
            <a:ext cx="1655762" cy="746125"/>
          </a:xfrm>
          <a:prstGeom prst="cube">
            <a:avLst>
              <a:gd name="adj" fmla="val 25000"/>
            </a:avLst>
          </a:prstGeom>
          <a:solidFill>
            <a:srgbClr val="00B050"/>
          </a:solidFill>
          <a:ln>
            <a:noFill/>
          </a:ln>
          <a:ex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Diagnosis/</a:t>
            </a:r>
          </a:p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Classification </a:t>
            </a:r>
          </a:p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(RCA)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3727939" y="1886035"/>
            <a:ext cx="1624012" cy="723900"/>
          </a:xfrm>
          <a:prstGeom prst="cube">
            <a:avLst>
              <a:gd name="adj" fmla="val 25000"/>
            </a:avLst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Anomaly</a:t>
            </a:r>
          </a:p>
          <a:p>
            <a:pPr eaLnBrk="1" hangingPunct="1"/>
            <a:r>
              <a:rPr lang="en-US" altLang="en-US" sz="1200" dirty="0" smtClean="0">
                <a:solidFill>
                  <a:schemeClr val="bg1"/>
                </a:solidFill>
              </a:rPr>
              <a:t>Detection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11"/>
          <p:cNvSpPr>
            <a:spLocks/>
          </p:cNvSpPr>
          <p:nvPr/>
        </p:nvSpPr>
        <p:spPr bwMode="auto">
          <a:xfrm>
            <a:off x="1894517" y="3676164"/>
            <a:ext cx="1066800" cy="84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buFont typeface="Arial" pitchFamily="34" charset="0"/>
              <a:buChar char="•"/>
            </a:pPr>
            <a:r>
              <a:rPr lang="en-US" sz="10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OWAMP</a:t>
            </a:r>
          </a:p>
          <a:p>
            <a:pPr>
              <a:buFont typeface="Arial" pitchFamily="34" charset="0"/>
              <a:buChar char="•"/>
            </a:pP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 BWCTL</a:t>
            </a:r>
          </a:p>
          <a:p>
            <a:pPr>
              <a:buFont typeface="Arial" pitchFamily="34" charset="0"/>
              <a:buChar char="•"/>
            </a:pP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 Traceroute</a:t>
            </a:r>
          </a:p>
          <a:p>
            <a:pPr>
              <a:buFont typeface="Arial" pitchFamily="34" charset="0"/>
              <a:buChar char="•"/>
            </a:pP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 Loss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714251" y="3313545"/>
            <a:ext cx="13529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u="sng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Measurement Traces (Active)</a:t>
            </a:r>
            <a:endParaRPr lang="en-US" altLang="en-US" sz="1200" u="sng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own Arrow 11"/>
          <p:cNvSpPr>
            <a:spLocks noChangeArrowheads="1"/>
          </p:cNvSpPr>
          <p:nvPr/>
        </p:nvSpPr>
        <p:spPr bwMode="auto">
          <a:xfrm rot="16200000">
            <a:off x="5487172" y="1955602"/>
            <a:ext cx="210628" cy="681093"/>
          </a:xfrm>
          <a:prstGeom prst="downArrow">
            <a:avLst>
              <a:gd name="adj1" fmla="val 50000"/>
              <a:gd name="adj2" fmla="val 78505"/>
            </a:avLst>
          </a:prstGeom>
          <a:solidFill>
            <a:srgbClr val="F8F8F8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Down Arrow 12"/>
          <p:cNvSpPr>
            <a:spLocks noChangeArrowheads="1"/>
          </p:cNvSpPr>
          <p:nvPr/>
        </p:nvSpPr>
        <p:spPr bwMode="auto">
          <a:xfrm rot="16200000">
            <a:off x="7696972" y="1955602"/>
            <a:ext cx="210628" cy="681093"/>
          </a:xfrm>
          <a:prstGeom prst="downArrow">
            <a:avLst>
              <a:gd name="adj1" fmla="val 50000"/>
              <a:gd name="adj2" fmla="val 78505"/>
            </a:avLst>
          </a:prstGeom>
          <a:solidFill>
            <a:srgbClr val="F8F8F8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 rot="10800000">
            <a:off x="8833339" y="1200235"/>
            <a:ext cx="228600" cy="762000"/>
          </a:xfrm>
          <a:prstGeom prst="downArrow">
            <a:avLst>
              <a:gd name="adj1" fmla="val 50000"/>
              <a:gd name="adj2" fmla="val 78507"/>
            </a:avLst>
          </a:prstGeom>
          <a:solidFill>
            <a:srgbClr val="EAEAEA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5" name="Straight Connector 14"/>
          <p:cNvCxnSpPr>
            <a:endCxn id="48" idx="0"/>
          </p:cNvCxnSpPr>
          <p:nvPr/>
        </p:nvCxnSpPr>
        <p:spPr>
          <a:xfrm>
            <a:off x="3956539" y="3105235"/>
            <a:ext cx="0" cy="395655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80139" y="3105235"/>
            <a:ext cx="1676400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80139" y="2648035"/>
            <a:ext cx="0" cy="457200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/>
          <p:cNvSpPr>
            <a:spLocks/>
          </p:cNvSpPr>
          <p:nvPr/>
        </p:nvSpPr>
        <p:spPr bwMode="auto">
          <a:xfrm>
            <a:off x="4655242" y="363881"/>
            <a:ext cx="2344327" cy="68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buFont typeface="Arial" pitchFamily="34" charset="0"/>
              <a:buChar char="•"/>
            </a:pP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S</a:t>
            </a: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NMP MIB logs/traps</a:t>
            </a:r>
          </a:p>
          <a:p>
            <a:pPr>
              <a:buFont typeface="Arial" pitchFamily="34" charset="0"/>
              <a:buChar char="•"/>
            </a:pP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 Routing databases (OSPF, BGP)</a:t>
            </a:r>
          </a:p>
          <a:p>
            <a:pPr>
              <a:buFont typeface="Arial" pitchFamily="34" charset="0"/>
              <a:buChar char="•"/>
            </a:pPr>
            <a:r>
              <a:rPr lang="en-US" sz="11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NetFlow records</a:t>
            </a:r>
            <a:endParaRPr lang="en-US" sz="1100" b="1" dirty="0">
              <a:latin typeface="Arial" pitchFamily="34" charset="0"/>
              <a:cs typeface="Arial" pitchFamily="34" charset="0"/>
            </a:endParaRPr>
          </a:p>
          <a:p>
            <a:endParaRPr lang="en-US" sz="1100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539945" y="1428835"/>
            <a:ext cx="0" cy="53340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  <a:headEnd type="triangl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69815" y="1428835"/>
            <a:ext cx="0" cy="53340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  <a:headEnd type="triangl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539945" y="1428835"/>
            <a:ext cx="2229870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09139" y="895435"/>
            <a:ext cx="0" cy="53340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4513441" y="98118"/>
            <a:ext cx="2514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200" u="sng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Non-PerfSONAR Protocols</a:t>
            </a:r>
            <a:endParaRPr lang="en-US" altLang="en-US" sz="1200" u="sng" dirty="0">
              <a:solidFill>
                <a:srgbClr val="8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" descr="http://newscenter.lbl.gov/wp-content/uploads/sites/2/2009/04/esnet_usa_m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2612" y="4550105"/>
            <a:ext cx="4887073" cy="2249280"/>
          </a:xfrm>
          <a:prstGeom prst="rect">
            <a:avLst/>
          </a:prstGeom>
          <a:noFill/>
        </p:spPr>
      </p:pic>
      <p:cxnSp>
        <p:nvCxnSpPr>
          <p:cNvPr id="25" name="Straight Connector 24"/>
          <p:cNvCxnSpPr/>
          <p:nvPr/>
        </p:nvCxnSpPr>
        <p:spPr>
          <a:xfrm flipH="1">
            <a:off x="2344612" y="4001465"/>
            <a:ext cx="1371600" cy="888592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116013" y="4128932"/>
            <a:ext cx="1667154" cy="1487973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411412" y="3925265"/>
            <a:ext cx="533400" cy="176784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44812" y="4169105"/>
            <a:ext cx="152400" cy="15240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97212" y="4092905"/>
            <a:ext cx="609600" cy="13716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73412" y="4016705"/>
            <a:ext cx="1524000" cy="137160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16"/>
          <p:cNvGrpSpPr>
            <a:grpSpLocks/>
          </p:cNvGrpSpPr>
          <p:nvPr/>
        </p:nvGrpSpPr>
        <p:grpSpPr bwMode="auto">
          <a:xfrm>
            <a:off x="3727939" y="3500890"/>
            <a:ext cx="457200" cy="609600"/>
            <a:chOff x="2592" y="2976"/>
            <a:chExt cx="960" cy="960"/>
          </a:xfrm>
        </p:grpSpPr>
        <p:sp>
          <p:nvSpPr>
            <p:cNvPr id="33" name="Oval 617"/>
            <p:cNvSpPr>
              <a:spLocks noChangeArrowheads="1"/>
            </p:cNvSpPr>
            <p:nvPr/>
          </p:nvSpPr>
          <p:spPr bwMode="auto">
            <a:xfrm>
              <a:off x="2592" y="3504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Oval 618"/>
            <p:cNvSpPr>
              <a:spLocks noChangeArrowheads="1"/>
            </p:cNvSpPr>
            <p:nvPr/>
          </p:nvSpPr>
          <p:spPr bwMode="auto">
            <a:xfrm>
              <a:off x="2592" y="3456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Oval 619"/>
            <p:cNvSpPr>
              <a:spLocks noChangeArrowheads="1"/>
            </p:cNvSpPr>
            <p:nvPr/>
          </p:nvSpPr>
          <p:spPr bwMode="auto">
            <a:xfrm>
              <a:off x="2762" y="3561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" name="Oval 620"/>
            <p:cNvSpPr>
              <a:spLocks noChangeArrowheads="1"/>
            </p:cNvSpPr>
            <p:nvPr/>
          </p:nvSpPr>
          <p:spPr bwMode="auto">
            <a:xfrm>
              <a:off x="2841" y="3600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Oval 621"/>
            <p:cNvSpPr>
              <a:spLocks noChangeArrowheads="1"/>
            </p:cNvSpPr>
            <p:nvPr/>
          </p:nvSpPr>
          <p:spPr bwMode="auto">
            <a:xfrm>
              <a:off x="2592" y="3408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Oval 622"/>
            <p:cNvSpPr>
              <a:spLocks noChangeArrowheads="1"/>
            </p:cNvSpPr>
            <p:nvPr/>
          </p:nvSpPr>
          <p:spPr bwMode="auto">
            <a:xfrm>
              <a:off x="2592" y="3360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Oval 623"/>
            <p:cNvSpPr>
              <a:spLocks noChangeArrowheads="1"/>
            </p:cNvSpPr>
            <p:nvPr/>
          </p:nvSpPr>
          <p:spPr bwMode="auto">
            <a:xfrm>
              <a:off x="2762" y="3465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Oval 624"/>
            <p:cNvSpPr>
              <a:spLocks noChangeArrowheads="1"/>
            </p:cNvSpPr>
            <p:nvPr/>
          </p:nvSpPr>
          <p:spPr bwMode="auto">
            <a:xfrm>
              <a:off x="2841" y="3504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Oval 625"/>
            <p:cNvSpPr>
              <a:spLocks noChangeArrowheads="1"/>
            </p:cNvSpPr>
            <p:nvPr/>
          </p:nvSpPr>
          <p:spPr bwMode="auto">
            <a:xfrm>
              <a:off x="2592" y="3312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" name="Oval 626"/>
            <p:cNvSpPr>
              <a:spLocks noChangeArrowheads="1"/>
            </p:cNvSpPr>
            <p:nvPr/>
          </p:nvSpPr>
          <p:spPr bwMode="auto">
            <a:xfrm>
              <a:off x="2592" y="3264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Oval 627"/>
            <p:cNvSpPr>
              <a:spLocks noChangeArrowheads="1"/>
            </p:cNvSpPr>
            <p:nvPr/>
          </p:nvSpPr>
          <p:spPr bwMode="auto">
            <a:xfrm>
              <a:off x="2762" y="3369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Oval 628"/>
            <p:cNvSpPr>
              <a:spLocks noChangeArrowheads="1"/>
            </p:cNvSpPr>
            <p:nvPr/>
          </p:nvSpPr>
          <p:spPr bwMode="auto">
            <a:xfrm>
              <a:off x="2841" y="3408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" name="Oval 629"/>
            <p:cNvSpPr>
              <a:spLocks noChangeArrowheads="1"/>
            </p:cNvSpPr>
            <p:nvPr/>
          </p:nvSpPr>
          <p:spPr bwMode="auto">
            <a:xfrm>
              <a:off x="2592" y="3216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" name="Oval 630"/>
            <p:cNvSpPr>
              <a:spLocks noChangeArrowheads="1"/>
            </p:cNvSpPr>
            <p:nvPr/>
          </p:nvSpPr>
          <p:spPr bwMode="auto">
            <a:xfrm>
              <a:off x="2592" y="3168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" name="Oval 631"/>
            <p:cNvSpPr>
              <a:spLocks noChangeArrowheads="1"/>
            </p:cNvSpPr>
            <p:nvPr/>
          </p:nvSpPr>
          <p:spPr bwMode="auto">
            <a:xfrm>
              <a:off x="2762" y="3273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" name="Oval 632"/>
            <p:cNvSpPr>
              <a:spLocks noChangeArrowheads="1"/>
            </p:cNvSpPr>
            <p:nvPr/>
          </p:nvSpPr>
          <p:spPr bwMode="auto">
            <a:xfrm>
              <a:off x="2841" y="3312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" name="Oval 633"/>
            <p:cNvSpPr>
              <a:spLocks noChangeArrowheads="1"/>
            </p:cNvSpPr>
            <p:nvPr/>
          </p:nvSpPr>
          <p:spPr bwMode="auto">
            <a:xfrm>
              <a:off x="2592" y="3120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Oval 634"/>
            <p:cNvSpPr>
              <a:spLocks noChangeArrowheads="1"/>
            </p:cNvSpPr>
            <p:nvPr/>
          </p:nvSpPr>
          <p:spPr bwMode="auto">
            <a:xfrm>
              <a:off x="2592" y="3072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" name="Oval 635"/>
            <p:cNvSpPr>
              <a:spLocks noChangeArrowheads="1"/>
            </p:cNvSpPr>
            <p:nvPr/>
          </p:nvSpPr>
          <p:spPr bwMode="auto">
            <a:xfrm>
              <a:off x="2762" y="3177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" name="Oval 636"/>
            <p:cNvSpPr>
              <a:spLocks noChangeArrowheads="1"/>
            </p:cNvSpPr>
            <p:nvPr/>
          </p:nvSpPr>
          <p:spPr bwMode="auto">
            <a:xfrm>
              <a:off x="2841" y="3216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" name="Oval 637"/>
            <p:cNvSpPr>
              <a:spLocks noChangeArrowheads="1"/>
            </p:cNvSpPr>
            <p:nvPr/>
          </p:nvSpPr>
          <p:spPr bwMode="auto">
            <a:xfrm>
              <a:off x="2592" y="3024"/>
              <a:ext cx="960" cy="432"/>
            </a:xfrm>
            <a:prstGeom prst="ellipse">
              <a:avLst/>
            </a:prstGeom>
            <a:solidFill>
              <a:srgbClr val="5F5F5F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Oval 638"/>
            <p:cNvSpPr>
              <a:spLocks noChangeArrowheads="1"/>
            </p:cNvSpPr>
            <p:nvPr/>
          </p:nvSpPr>
          <p:spPr bwMode="auto">
            <a:xfrm>
              <a:off x="2592" y="2976"/>
              <a:ext cx="960" cy="432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Oval 639"/>
            <p:cNvSpPr>
              <a:spLocks noChangeArrowheads="1"/>
            </p:cNvSpPr>
            <p:nvPr/>
          </p:nvSpPr>
          <p:spPr bwMode="auto">
            <a:xfrm>
              <a:off x="2762" y="3081"/>
              <a:ext cx="620" cy="231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Oval 640"/>
            <p:cNvSpPr>
              <a:spLocks noChangeArrowheads="1"/>
            </p:cNvSpPr>
            <p:nvPr/>
          </p:nvSpPr>
          <p:spPr bwMode="auto">
            <a:xfrm>
              <a:off x="2841" y="3120"/>
              <a:ext cx="427" cy="14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0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81199"/>
            <a:ext cx="9905998" cy="3124201"/>
          </a:xfrm>
        </p:spPr>
        <p:txBody>
          <a:bodyPr/>
          <a:lstStyle/>
          <a:p>
            <a:r>
              <a:rPr lang="en-US" dirty="0" smtClean="0"/>
              <a:t>Perform offline and/or real-time analysis.</a:t>
            </a:r>
          </a:p>
          <a:p>
            <a:r>
              <a:rPr lang="en-US" dirty="0" smtClean="0"/>
              <a:t>observe patterns and behaviors in the data generated to localize anomalies, faults etc.</a:t>
            </a:r>
          </a:p>
          <a:p>
            <a:r>
              <a:rPr lang="en-US" dirty="0" smtClean="0"/>
              <a:t>resolve issues identified during analysis.</a:t>
            </a:r>
          </a:p>
          <a:p>
            <a:r>
              <a:rPr lang="en-US" dirty="0" smtClean="0"/>
              <a:t>use the data to train program to speed up the process and make it more reliable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3230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84130"/>
            <a:ext cx="9905998" cy="3124201"/>
          </a:xfrm>
        </p:spPr>
        <p:txBody>
          <a:bodyPr/>
          <a:lstStyle/>
          <a:p>
            <a:r>
              <a:rPr lang="en-US" dirty="0" smtClean="0"/>
              <a:t>Automated techniques and programs to identify these anomalies and notify concerned institutions in a timely manner.</a:t>
            </a:r>
          </a:p>
          <a:p>
            <a:r>
              <a:rPr lang="en-US" dirty="0" smtClean="0"/>
              <a:t>Utilize statistical and machine learning techniques.</a:t>
            </a:r>
          </a:p>
          <a:p>
            <a:r>
              <a:rPr lang="en-US" dirty="0" smtClean="0"/>
              <a:t>requirements: ease of implementation, low complexity, fast processing, reliable results.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049" y="4298730"/>
            <a:ext cx="3302000" cy="21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 using machine learning: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04543"/>
            <a:ext cx="9905998" cy="3124201"/>
          </a:xfrm>
        </p:spPr>
        <p:txBody>
          <a:bodyPr/>
          <a:lstStyle/>
          <a:p>
            <a:r>
              <a:rPr lang="en-US" dirty="0" smtClean="0"/>
              <a:t>Multiple techniques available to identify anomalies like wavelet analysis, kalman filter etc.</a:t>
            </a:r>
          </a:p>
          <a:p>
            <a:r>
              <a:rPr lang="en-US" dirty="0" smtClean="0"/>
              <a:t>Plateau detection one of the more popular techniques for large scale network analysis.</a:t>
            </a:r>
          </a:p>
          <a:p>
            <a:r>
              <a:rPr lang="en-US" dirty="0" smtClean="0"/>
              <a:t>Most use static configuration of ”sensitivity”</a:t>
            </a:r>
            <a:r>
              <a:rPr lang="en-US" dirty="0"/>
              <a:t> </a:t>
            </a:r>
            <a:r>
              <a:rPr lang="en-US" dirty="0" smtClean="0"/>
              <a:t>and ”Threshold” parameters making them unsuitable for the dynamic and large scale networks being used in this case.</a:t>
            </a:r>
          </a:p>
          <a:p>
            <a:r>
              <a:rPr lang="en-US" dirty="0" smtClean="0"/>
              <a:t>They generate a lot of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6269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246</TotalTime>
  <Words>831</Words>
  <Application>Microsoft Macintosh PowerPoint</Application>
  <PresentationFormat>Widescreen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Curlz MT</vt:lpstr>
      <vt:lpstr>Mangal</vt:lpstr>
      <vt:lpstr>Times New Roman</vt:lpstr>
      <vt:lpstr>Mesh</vt:lpstr>
      <vt:lpstr>DOS attack Detection using reinforced machine learning</vt:lpstr>
      <vt:lpstr>Background:</vt:lpstr>
      <vt:lpstr>Perfsonar:</vt:lpstr>
      <vt:lpstr>How does this actually work?</vt:lpstr>
      <vt:lpstr>PowerPoint Presentation</vt:lpstr>
      <vt:lpstr>PowerPoint Presentation</vt:lpstr>
      <vt:lpstr>What to do with the data?</vt:lpstr>
      <vt:lpstr>How do we do this?</vt:lpstr>
      <vt:lpstr>Anomaly detection using machine learning:</vt:lpstr>
      <vt:lpstr>Solution!</vt:lpstr>
      <vt:lpstr>How the system looks:</vt:lpstr>
      <vt:lpstr>State and state transitions:</vt:lpstr>
      <vt:lpstr>Pseudo code for PD algorithm:</vt:lpstr>
      <vt:lpstr>Applications: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using reinforced machine learning</dc:title>
  <dc:creator>Microsoft Office User</dc:creator>
  <cp:lastModifiedBy>Microsoft Office User</cp:lastModifiedBy>
  <cp:revision>20</cp:revision>
  <dcterms:created xsi:type="dcterms:W3CDTF">2017-02-08T00:48:50Z</dcterms:created>
  <dcterms:modified xsi:type="dcterms:W3CDTF">2017-02-08T17:49:12Z</dcterms:modified>
</cp:coreProperties>
</file>